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58" r:id="rId4"/>
    <p:sldId id="264" r:id="rId5"/>
    <p:sldId id="259" r:id="rId6"/>
    <p:sldId id="260" r:id="rId7"/>
    <p:sldId id="261" r:id="rId8"/>
    <p:sldId id="262" r:id="rId9"/>
    <p:sldId id="265" r:id="rId10"/>
    <p:sldId id="263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D3031DB6-C7A0-4B3A-AA4B-8984F86BE297}"/>
    <pc:docChg chg="custSel modSld">
      <pc:chgData name="Jankees den Otter" userId="45164e2d-bd72-4cb9-860e-913f35c6e7ee" providerId="ADAL" clId="{D3031DB6-C7A0-4B3A-AA4B-8984F86BE297}" dt="2023-02-02T10:02:35.826" v="571" actId="113"/>
      <pc:docMkLst>
        <pc:docMk/>
      </pc:docMkLst>
      <pc:sldChg chg="modSp mod">
        <pc:chgData name="Jankees den Otter" userId="45164e2d-bd72-4cb9-860e-913f35c6e7ee" providerId="ADAL" clId="{D3031DB6-C7A0-4B3A-AA4B-8984F86BE297}" dt="2023-01-31T10:48:44.075" v="27" actId="20577"/>
        <pc:sldMkLst>
          <pc:docMk/>
          <pc:sldMk cId="1794913123" sldId="258"/>
        </pc:sldMkLst>
        <pc:spChg chg="mod">
          <ac:chgData name="Jankees den Otter" userId="45164e2d-bd72-4cb9-860e-913f35c6e7ee" providerId="ADAL" clId="{D3031DB6-C7A0-4B3A-AA4B-8984F86BE297}" dt="2023-01-31T10:48:44.075" v="27" actId="20577"/>
          <ac:spMkLst>
            <pc:docMk/>
            <pc:sldMk cId="1794913123" sldId="258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D3031DB6-C7A0-4B3A-AA4B-8984F86BE297}" dt="2023-01-31T11:08:56.389" v="41" actId="20577"/>
        <pc:sldMkLst>
          <pc:docMk/>
          <pc:sldMk cId="1378307728" sldId="259"/>
        </pc:sldMkLst>
        <pc:spChg chg="mod">
          <ac:chgData name="Jankees den Otter" userId="45164e2d-bd72-4cb9-860e-913f35c6e7ee" providerId="ADAL" clId="{D3031DB6-C7A0-4B3A-AA4B-8984F86BE297}" dt="2023-01-31T11:08:56.389" v="41" actId="20577"/>
          <ac:spMkLst>
            <pc:docMk/>
            <pc:sldMk cId="1378307728" sldId="259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D3031DB6-C7A0-4B3A-AA4B-8984F86BE297}" dt="2023-02-01T07:52:24.944" v="45" actId="113"/>
        <pc:sldMkLst>
          <pc:docMk/>
          <pc:sldMk cId="1042012019" sldId="260"/>
        </pc:sldMkLst>
        <pc:spChg chg="mod">
          <ac:chgData name="Jankees den Otter" userId="45164e2d-bd72-4cb9-860e-913f35c6e7ee" providerId="ADAL" clId="{D3031DB6-C7A0-4B3A-AA4B-8984F86BE297}" dt="2023-02-01T07:52:24.944" v="45" actId="113"/>
          <ac:spMkLst>
            <pc:docMk/>
            <pc:sldMk cId="1042012019" sldId="260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D3031DB6-C7A0-4B3A-AA4B-8984F86BE297}" dt="2023-02-01T07:52:49.966" v="48" actId="113"/>
        <pc:sldMkLst>
          <pc:docMk/>
          <pc:sldMk cId="1536621612" sldId="261"/>
        </pc:sldMkLst>
        <pc:spChg chg="mod">
          <ac:chgData name="Jankees den Otter" userId="45164e2d-bd72-4cb9-860e-913f35c6e7ee" providerId="ADAL" clId="{D3031DB6-C7A0-4B3A-AA4B-8984F86BE297}" dt="2023-02-01T07:52:49.966" v="48" actId="113"/>
          <ac:spMkLst>
            <pc:docMk/>
            <pc:sldMk cId="1536621612" sldId="261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D3031DB6-C7A0-4B3A-AA4B-8984F86BE297}" dt="2023-02-01T07:56:29.325" v="399" actId="113"/>
        <pc:sldMkLst>
          <pc:docMk/>
          <pc:sldMk cId="1328334345" sldId="262"/>
        </pc:sldMkLst>
        <pc:spChg chg="mod">
          <ac:chgData name="Jankees den Otter" userId="45164e2d-bd72-4cb9-860e-913f35c6e7ee" providerId="ADAL" clId="{D3031DB6-C7A0-4B3A-AA4B-8984F86BE297}" dt="2023-02-01T07:56:29.325" v="399" actId="113"/>
          <ac:spMkLst>
            <pc:docMk/>
            <pc:sldMk cId="1328334345" sldId="262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D3031DB6-C7A0-4B3A-AA4B-8984F86BE297}" dt="2023-02-02T10:02:35.826" v="571" actId="113"/>
        <pc:sldMkLst>
          <pc:docMk/>
          <pc:sldMk cId="137768791" sldId="263"/>
        </pc:sldMkLst>
        <pc:spChg chg="mod">
          <ac:chgData name="Jankees den Otter" userId="45164e2d-bd72-4cb9-860e-913f35c6e7ee" providerId="ADAL" clId="{D3031DB6-C7A0-4B3A-AA4B-8984F86BE297}" dt="2023-02-02T10:02:35.826" v="571" actId="113"/>
          <ac:spMkLst>
            <pc:docMk/>
            <pc:sldMk cId="137768791" sldId="263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D3031DB6-C7A0-4B3A-AA4B-8984F86BE297}" dt="2023-02-01T07:57:43.096" v="473" actId="20577"/>
        <pc:sldMkLst>
          <pc:docMk/>
          <pc:sldMk cId="2125211471" sldId="265"/>
        </pc:sldMkLst>
        <pc:spChg chg="mod">
          <ac:chgData name="Jankees den Otter" userId="45164e2d-bd72-4cb9-860e-913f35c6e7ee" providerId="ADAL" clId="{D3031DB6-C7A0-4B3A-AA4B-8984F86BE297}" dt="2023-02-01T07:57:43.096" v="473" actId="20577"/>
          <ac:spMkLst>
            <pc:docMk/>
            <pc:sldMk cId="2125211471" sldId="265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896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8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0243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252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40833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56438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29303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758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605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5197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43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304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/>
              <a:t>5.2 NEDERLAND</a:t>
            </a:r>
            <a:br>
              <a:rPr lang="nl-NL" b="1" dirty="0"/>
            </a:br>
            <a:r>
              <a:rPr lang="nl-NL" b="1"/>
              <a:t>NA 1945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HOOFDSTUK 5</a:t>
            </a:r>
          </a:p>
          <a:p>
            <a:r>
              <a:rPr lang="nl-NL" dirty="0"/>
              <a:t>EUROPA EN DE WERELD 1945-19898</a:t>
            </a:r>
          </a:p>
        </p:txBody>
      </p:sp>
    </p:spTree>
    <p:extLst>
      <p:ext uri="{BB962C8B-B14F-4D97-AF65-F5344CB8AC3E}">
        <p14:creationId xmlns:p14="http://schemas.microsoft.com/office/powerpoint/2010/main" val="189206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777765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IMMIGRATIE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890" y="662153"/>
            <a:ext cx="10983310" cy="6195848"/>
          </a:xfrm>
        </p:spPr>
        <p:txBody>
          <a:bodyPr>
            <a:normAutofit/>
          </a:bodyPr>
          <a:lstStyle/>
          <a:p>
            <a:r>
              <a:rPr lang="nl-NL" dirty="0"/>
              <a:t>Jaren 50	Molukkers en Indo’s				uit voormalige koloniën</a:t>
            </a:r>
          </a:p>
          <a:p>
            <a:r>
              <a:rPr lang="nl-NL" dirty="0"/>
              <a:t>Jaren 60	Italianen, Spanjaarden, Grieken, Turken, Marokkanen	</a:t>
            </a:r>
            <a:r>
              <a:rPr lang="nl-NL" b="1" dirty="0"/>
              <a:t>gastarbeiders</a:t>
            </a:r>
            <a:r>
              <a:rPr lang="nl-NL" dirty="0"/>
              <a:t> voor werk, in NL 								tekort aan industriearbeiders</a:t>
            </a:r>
          </a:p>
          <a:p>
            <a:r>
              <a:rPr lang="nl-NL" dirty="0"/>
              <a:t>Jaren 70	Surinamers: konden kiezen	 na onafhankelijkheid 	uit voormalige koloniën 			Suriname</a:t>
            </a:r>
          </a:p>
          <a:p>
            <a:r>
              <a:rPr lang="nl-NL" dirty="0"/>
              <a:t>Jaren 80	Turkse en Marokkaanse families			Gezinshereniging 				Antillianen 	 				 na sluiting Shellraffinaderijen op 								</a:t>
            </a:r>
            <a:r>
              <a:rPr lang="nl-NL" dirty="0" err="1"/>
              <a:t>Curacao</a:t>
            </a:r>
            <a:r>
              <a:rPr lang="nl-NL" dirty="0"/>
              <a:t> </a:t>
            </a:r>
          </a:p>
          <a:p>
            <a:r>
              <a:rPr lang="nl-NL" dirty="0"/>
              <a:t>Jaren 70/80/90	Vietnamezen, Somaliërs, Iraniërs, Irakezen, Bosniërs, 	Vluchtelingen vanwege 			Syriërs, Oekraïners 						oorlogsgeweld  </a:t>
            </a:r>
          </a:p>
          <a:p>
            <a:endParaRPr lang="nl-NL" dirty="0"/>
          </a:p>
          <a:p>
            <a:r>
              <a:rPr lang="nl-NL" dirty="0"/>
              <a:t>Nederland is een </a:t>
            </a:r>
            <a:r>
              <a:rPr lang="nl-NL" b="1" dirty="0"/>
              <a:t>pluriforme samenleving </a:t>
            </a:r>
            <a:r>
              <a:rPr lang="nl-NL" dirty="0"/>
              <a:t>geworden = met verschillende leefstijlen en                            achtergronden                               				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991" y="4172607"/>
            <a:ext cx="1841635" cy="260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68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148317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Wederopbouw</a:t>
            </a:r>
            <a:br>
              <a:rPr lang="nl-NL" dirty="0"/>
            </a:br>
            <a:r>
              <a:rPr lang="nl-NL" dirty="0"/>
              <a:t>1945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61237" y="1265273"/>
            <a:ext cx="11015330" cy="5592727"/>
          </a:xfrm>
        </p:spPr>
        <p:txBody>
          <a:bodyPr/>
          <a:lstStyle/>
          <a:p>
            <a:r>
              <a:rPr lang="nl-NL" dirty="0"/>
              <a:t>Na bevrijding staat NL er slecht voor:</a:t>
            </a:r>
          </a:p>
          <a:p>
            <a:r>
              <a:rPr lang="nl-NL" dirty="0"/>
              <a:t>Transportmiddelen en machines zijn naar Duitsland gebracht in de oorlog</a:t>
            </a:r>
          </a:p>
          <a:p>
            <a:r>
              <a:rPr lang="nl-NL" dirty="0"/>
              <a:t>Havens van Rotterdam en Amsterdam grotendeels verwoest</a:t>
            </a:r>
          </a:p>
          <a:p>
            <a:r>
              <a:rPr lang="nl-NL" dirty="0"/>
              <a:t>100.000den huizen beschadigd of verwoest</a:t>
            </a:r>
          </a:p>
          <a:p>
            <a:r>
              <a:rPr lang="nl-NL" dirty="0"/>
              <a:t>Veel bruggen vernield</a:t>
            </a:r>
          </a:p>
          <a:p>
            <a:endParaRPr lang="nl-NL" dirty="0"/>
          </a:p>
          <a:p>
            <a:r>
              <a:rPr lang="nl-NL" b="1" dirty="0"/>
              <a:t>1945-1960 Tijd van de Wederopbouw: herstel                                                                                        van infrastructuur en economie</a:t>
            </a:r>
          </a:p>
          <a:p>
            <a:r>
              <a:rPr lang="nl-NL" dirty="0"/>
              <a:t>NL krijgt </a:t>
            </a:r>
            <a:r>
              <a:rPr lang="nl-NL" b="1" dirty="0"/>
              <a:t>Marshallhulp </a:t>
            </a:r>
            <a:r>
              <a:rPr lang="nl-NL" dirty="0"/>
              <a:t>om land weer op te bouwen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325" y="3218798"/>
            <a:ext cx="5085242" cy="3639202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572540" y="5741581"/>
            <a:ext cx="2275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ROTTERDAM WAALHAVEN 1945</a:t>
            </a:r>
          </a:p>
        </p:txBody>
      </p:sp>
    </p:spTree>
    <p:extLst>
      <p:ext uri="{BB962C8B-B14F-4D97-AF65-F5344CB8AC3E}">
        <p14:creationId xmlns:p14="http://schemas.microsoft.com/office/powerpoint/2010/main" val="274783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502979"/>
          </a:xfrm>
        </p:spPr>
        <p:txBody>
          <a:bodyPr/>
          <a:lstStyle/>
          <a:p>
            <a:pPr algn="ctr"/>
            <a:r>
              <a:rPr lang="nl-NL" b="1" dirty="0"/>
              <a:t>Amerikanisering</a:t>
            </a:r>
            <a:br>
              <a:rPr lang="nl-NL" b="1" dirty="0"/>
            </a:br>
            <a:r>
              <a:rPr lang="nl-NL" b="1" dirty="0"/>
              <a:t>vanaf jaren 50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889" y="1502979"/>
            <a:ext cx="11014841" cy="5355021"/>
          </a:xfrm>
        </p:spPr>
        <p:txBody>
          <a:bodyPr/>
          <a:lstStyle/>
          <a:p>
            <a:r>
              <a:rPr lang="nl-NL" dirty="0"/>
              <a:t>Door Amerikaanse en Canadese bevrijders wordt de Amerikaanse cultuur populair bij jongeren</a:t>
            </a:r>
          </a:p>
          <a:p>
            <a:r>
              <a:rPr lang="nl-NL" dirty="0"/>
              <a:t>Amerikaanse producten hadden imago van jeugd, vrijheid en welvaart, zoals cola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b="1" dirty="0"/>
              <a:t>Amerikanisering</a:t>
            </a:r>
            <a:r>
              <a:rPr lang="nl-NL" dirty="0"/>
              <a:t> van de maatschappij door Amerikaanse comedy’s, </a:t>
            </a:r>
            <a:r>
              <a:rPr lang="nl-NL" dirty="0" err="1"/>
              <a:t>soaps</a:t>
            </a:r>
            <a:r>
              <a:rPr lang="nl-NL" dirty="0"/>
              <a:t> en spelletjes op tv</a:t>
            </a:r>
          </a:p>
          <a:p>
            <a:r>
              <a:rPr lang="nl-NL" dirty="0"/>
              <a:t>Elvis Presley en rock-’n-roll met vetkuif, strakke jeans en leren jack hebben grote invloed op mode van jongeren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503" y="3661671"/>
            <a:ext cx="4803227" cy="3196329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701158" y="5234152"/>
            <a:ext cx="4130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NEDERLANDSE INDO’S SPELEN AMERIKAANSE ROCK-’N-ROLL</a:t>
            </a:r>
          </a:p>
        </p:txBody>
      </p:sp>
    </p:spTree>
    <p:extLst>
      <p:ext uri="{BB962C8B-B14F-4D97-AF65-F5344CB8AC3E}">
        <p14:creationId xmlns:p14="http://schemas.microsoft.com/office/powerpoint/2010/main" val="1794913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1338" y="382385"/>
            <a:ext cx="11035862" cy="1492132"/>
          </a:xfrm>
        </p:spPr>
        <p:txBody>
          <a:bodyPr/>
          <a:lstStyle/>
          <a:p>
            <a:pPr algn="ctr"/>
            <a:r>
              <a:rPr lang="nl-NL" b="1"/>
              <a:t>SOCIAAL-CULTURELE VERANDERINGEN NA 1945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Immigranten vanaf de jaren 50</a:t>
            </a:r>
          </a:p>
          <a:p>
            <a:r>
              <a:rPr lang="nl-NL"/>
              <a:t>Jongerencultuur vanaf de jaren 50</a:t>
            </a:r>
            <a:endParaRPr lang="nl-NL" dirty="0"/>
          </a:p>
          <a:p>
            <a:r>
              <a:rPr lang="nl-NL" dirty="0"/>
              <a:t>Ontzuiling vanaf de jaren 60</a:t>
            </a:r>
          </a:p>
          <a:p>
            <a:r>
              <a:rPr lang="nl-NL" dirty="0"/>
              <a:t>Tweede Feministische Golf vanaf de jaren 60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448" y="2953594"/>
            <a:ext cx="5132552" cy="390440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710152" y="5879592"/>
            <a:ext cx="3258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1951: MOLUKKERS KOMEN AAN IN NEDERLAND</a:t>
            </a:r>
          </a:p>
        </p:txBody>
      </p:sp>
    </p:spTree>
    <p:extLst>
      <p:ext uri="{BB962C8B-B14F-4D97-AF65-F5344CB8AC3E}">
        <p14:creationId xmlns:p14="http://schemas.microsoft.com/office/powerpoint/2010/main" val="918447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874517"/>
          </a:xfrm>
        </p:spPr>
        <p:txBody>
          <a:bodyPr/>
          <a:lstStyle/>
          <a:p>
            <a:pPr algn="ctr"/>
            <a:r>
              <a:rPr lang="nl-NL" dirty="0"/>
              <a:t>Jongerencultuur</a:t>
            </a:r>
            <a:br>
              <a:rPr lang="nl-NL" dirty="0"/>
            </a:br>
            <a:r>
              <a:rPr lang="nl-NL" dirty="0"/>
              <a:t>vanaf jaren 50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5421" y="1874517"/>
            <a:ext cx="10983310" cy="4983483"/>
          </a:xfrm>
        </p:spPr>
        <p:txBody>
          <a:bodyPr/>
          <a:lstStyle/>
          <a:p>
            <a:r>
              <a:rPr lang="nl-NL" b="1" dirty="0"/>
              <a:t>Jongerencultuur</a:t>
            </a:r>
            <a:r>
              <a:rPr lang="nl-NL" dirty="0"/>
              <a:t> zorgt voor generatiekloof: ouderen verafschuwen rock-’n-roll</a:t>
            </a:r>
          </a:p>
          <a:p>
            <a:r>
              <a:rPr lang="nl-NL" dirty="0"/>
              <a:t>Door economische groei kunnen:</a:t>
            </a:r>
          </a:p>
          <a:p>
            <a:r>
              <a:rPr lang="nl-NL" b="1" dirty="0"/>
              <a:t>Jongeren langer op school blijven en steeds meer jongeren gaan studeren</a:t>
            </a:r>
          </a:p>
          <a:p>
            <a:r>
              <a:rPr lang="nl-NL" b="1"/>
              <a:t>Jongeren kunnen hun </a:t>
            </a:r>
            <a:r>
              <a:rPr lang="nl-NL" b="1" dirty="0"/>
              <a:t>inkomen zelf uitgeven </a:t>
            </a:r>
            <a:r>
              <a:rPr lang="nl-NL" b="1"/>
              <a:t>en hoeven </a:t>
            </a:r>
            <a:r>
              <a:rPr lang="nl-NL" b="1" dirty="0"/>
              <a:t>dat niet af te geven aan ouders</a:t>
            </a:r>
          </a:p>
          <a:p>
            <a:endParaRPr lang="nl-NL" dirty="0"/>
          </a:p>
          <a:p>
            <a:r>
              <a:rPr lang="nl-NL" dirty="0"/>
              <a:t>Jongeren geven geld uit aan mode, brommers, 						 muziek en uitgaan</a:t>
            </a:r>
          </a:p>
          <a:p>
            <a:r>
              <a:rPr lang="nl-NL" dirty="0"/>
              <a:t>Jongerencultuur is een feit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03" y="3592237"/>
            <a:ext cx="4498428" cy="3265763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013433" y="6222124"/>
            <a:ext cx="22071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NOZEMS OP DE STRAATHOEK</a:t>
            </a:r>
          </a:p>
        </p:txBody>
      </p:sp>
    </p:spTree>
    <p:extLst>
      <p:ext uri="{BB962C8B-B14F-4D97-AF65-F5344CB8AC3E}">
        <p14:creationId xmlns:p14="http://schemas.microsoft.com/office/powerpoint/2010/main" val="1378307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TWEEDE FEMINISTISCHE GOLF 1</a:t>
            </a:r>
            <a:br>
              <a:rPr lang="nl-NL" dirty="0"/>
            </a:br>
            <a:r>
              <a:rPr lang="nl-NL" dirty="0"/>
              <a:t>VANAF DE JAREN 60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890" y="1874517"/>
            <a:ext cx="10983310" cy="4983483"/>
          </a:xfrm>
        </p:spPr>
        <p:txBody>
          <a:bodyPr/>
          <a:lstStyle/>
          <a:p>
            <a:r>
              <a:rPr lang="nl-NL" dirty="0"/>
              <a:t>Tot jaren 60 stopten vrouwen met werken na het trouwen: </a:t>
            </a:r>
          </a:p>
          <a:p>
            <a:r>
              <a:rPr lang="nl-NL" dirty="0"/>
              <a:t>Vrouw werd huisvrouw en/of moeder en de man was kostwinnaar en deed thuis niets</a:t>
            </a:r>
          </a:p>
          <a:p>
            <a:r>
              <a:rPr lang="nl-NL" b="1" dirty="0"/>
              <a:t>Vanaf jaren 60 neemt ontevredenheid bij jonge vouwen toe:</a:t>
            </a:r>
          </a:p>
          <a:p>
            <a:r>
              <a:rPr lang="nl-NL" dirty="0"/>
              <a:t>Jonge vrouwen willen </a:t>
            </a:r>
            <a:r>
              <a:rPr lang="nl-NL" b="1" dirty="0"/>
              <a:t>na opleiding betaald werk</a:t>
            </a:r>
          </a:p>
          <a:p>
            <a:r>
              <a:rPr lang="nl-NL" b="1" dirty="0"/>
              <a:t>Huishouden werd gemakkelijker </a:t>
            </a:r>
            <a:r>
              <a:rPr lang="nl-NL" dirty="0"/>
              <a:t>door nieuwe 					      huishoudelijke apparaten</a:t>
            </a:r>
          </a:p>
          <a:p>
            <a:r>
              <a:rPr lang="nl-NL" dirty="0"/>
              <a:t>Gezinnen kregen </a:t>
            </a:r>
            <a:r>
              <a:rPr lang="nl-NL" b="1" dirty="0"/>
              <a:t>minder kinderen, o.a. door 						 nieuwe anticonceptiepil en ontkerkelijking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544" y="3531476"/>
            <a:ext cx="5719287" cy="332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012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TWEEDE FEMINISTISCHE GOLF 2</a:t>
            </a:r>
            <a:br>
              <a:rPr lang="nl-NL" dirty="0"/>
            </a:br>
            <a:r>
              <a:rPr lang="nl-NL" dirty="0"/>
              <a:t>VANAF DE JAREN 60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4400" y="1874517"/>
            <a:ext cx="10972800" cy="4983483"/>
          </a:xfrm>
        </p:spPr>
        <p:txBody>
          <a:bodyPr/>
          <a:lstStyle/>
          <a:p>
            <a:r>
              <a:rPr lang="nl-NL" dirty="0"/>
              <a:t>In de jaren 60 ontstaat de Tweede Feministische Golf</a:t>
            </a:r>
          </a:p>
          <a:p>
            <a:r>
              <a:rPr lang="nl-NL" dirty="0"/>
              <a:t>Deze </a:t>
            </a:r>
            <a:r>
              <a:rPr lang="nl-NL" b="1" dirty="0"/>
              <a:t>feministen eisen:</a:t>
            </a:r>
          </a:p>
          <a:p>
            <a:r>
              <a:rPr lang="nl-NL" b="1" dirty="0"/>
              <a:t>Gelijke carrière kansen als mannen</a:t>
            </a:r>
          </a:p>
          <a:p>
            <a:r>
              <a:rPr lang="nl-NL" b="1" dirty="0"/>
              <a:t>Meer kinderopvang</a:t>
            </a:r>
          </a:p>
          <a:p>
            <a:r>
              <a:rPr lang="nl-NL" b="1" dirty="0"/>
              <a:t>Verdeling van huishoudelijke taken tussen 						           vrouwen en mannen</a:t>
            </a:r>
          </a:p>
          <a:p>
            <a:r>
              <a:rPr lang="nl-NL" b="1" dirty="0"/>
              <a:t>Verdeling van zorg voor kinderen 							   tussen vrouwen en mannen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052" y="2879835"/>
            <a:ext cx="6054680" cy="397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621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1576552"/>
          </a:xfrm>
        </p:spPr>
        <p:txBody>
          <a:bodyPr/>
          <a:lstStyle/>
          <a:p>
            <a:pPr algn="ctr"/>
            <a:r>
              <a:rPr lang="nl-NL"/>
              <a:t>ONTZUILING</a:t>
            </a:r>
            <a:br>
              <a:rPr lang="nl-NL"/>
            </a:br>
            <a:r>
              <a:rPr lang="nl-NL"/>
              <a:t>VANAF DE JAREN 60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82868" y="1460938"/>
            <a:ext cx="11014841" cy="5397061"/>
          </a:xfrm>
        </p:spPr>
        <p:txBody>
          <a:bodyPr/>
          <a:lstStyle/>
          <a:p>
            <a:r>
              <a:rPr lang="nl-NL" b="1" dirty="0"/>
              <a:t>Ontkerkelijking: de invloed van kerk en geloof neemt af = steeds minder mensen gaan naar de kerk</a:t>
            </a:r>
          </a:p>
          <a:p>
            <a:r>
              <a:rPr lang="nl-NL" dirty="0"/>
              <a:t>Organisaties maken zich los van hun zuil: kranten, 						   vakbonden</a:t>
            </a:r>
          </a:p>
          <a:p>
            <a:r>
              <a:rPr lang="nl-NL" b="1" dirty="0"/>
              <a:t>Door de groei van het tv-bezit kijken steeds meer 					             mensen naar programma’s van de andere 						                   zuilen, waardoor zij in contact komen met andere ideeën</a:t>
            </a:r>
          </a:p>
          <a:p>
            <a:pPr lvl="8"/>
            <a:endParaRPr lang="nl-NL" dirty="0"/>
          </a:p>
          <a:p>
            <a:r>
              <a:rPr lang="nl-NL" b="1" dirty="0"/>
              <a:t>Mensen maken zich los van hun zuil en maken 					                                                                                     hun eigen  keuzes = ontzuiling</a:t>
            </a:r>
          </a:p>
          <a:p>
            <a:r>
              <a:rPr lang="nl-NL" b="1" dirty="0"/>
              <a:t>Gevolg = individualisering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971" y="2285999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334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1534510"/>
          </a:xfrm>
        </p:spPr>
        <p:txBody>
          <a:bodyPr/>
          <a:lstStyle/>
          <a:p>
            <a:pPr algn="ctr"/>
            <a:r>
              <a:rPr lang="nl-NL" b="1" dirty="0"/>
              <a:t>DEMOCRATISERING</a:t>
            </a:r>
            <a:br>
              <a:rPr lang="nl-NL" b="1" dirty="0"/>
            </a:br>
            <a:r>
              <a:rPr lang="nl-NL" b="1" dirty="0"/>
              <a:t>VANAF DE JAREN 60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3379" y="1534510"/>
            <a:ext cx="11004331" cy="5323489"/>
          </a:xfrm>
        </p:spPr>
        <p:txBody>
          <a:bodyPr/>
          <a:lstStyle/>
          <a:p>
            <a:r>
              <a:rPr lang="nl-NL" dirty="0"/>
              <a:t>In de tijd van de verzuiling waren kiezers trouw aan hun partij en waren volgzaam</a:t>
            </a:r>
          </a:p>
          <a:p>
            <a:r>
              <a:rPr lang="nl-NL" b="1" dirty="0"/>
              <a:t>Door ontzuiling gaan mensen eigen keuzes maken</a:t>
            </a:r>
          </a:p>
          <a:p>
            <a:r>
              <a:rPr lang="nl-NL" b="1" dirty="0"/>
              <a:t>Vanaf de jaren 60 willen de mensen meer inspraak = invloed op het beleid</a:t>
            </a:r>
          </a:p>
          <a:p>
            <a:r>
              <a:rPr lang="nl-NL" dirty="0"/>
              <a:t>D66 wordt opgericht uit ontevredenheid over de verzuilde partijen</a:t>
            </a:r>
          </a:p>
          <a:p>
            <a:r>
              <a:rPr lang="nl-NL" dirty="0"/>
              <a:t>D66 wilde meer democratie en transparantie: een gekozen minister-president en geen geheime onderhandelingen tussen politieke partijen</a:t>
            </a:r>
          </a:p>
          <a:p>
            <a:r>
              <a:rPr lang="nl-NL" dirty="0"/>
              <a:t>In 1967 verliezen confessionele partijen voor het 						        eerst sinds 50 jaar de meerderheid</a:t>
            </a:r>
          </a:p>
          <a:p>
            <a:r>
              <a:rPr lang="nl-NL" b="1" dirty="0"/>
              <a:t>Media volgt de politiek na de ontzuiling steeds 					              kritischer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429" y="3673365"/>
            <a:ext cx="5661571" cy="3184634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259724" y="5507421"/>
            <a:ext cx="405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1969: MAAGDENHUISBEZETTING</a:t>
            </a: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: STUDENTEN EISEN INSPRAAK</a:t>
            </a:r>
          </a:p>
        </p:txBody>
      </p:sp>
    </p:spTree>
    <p:extLst>
      <p:ext uri="{BB962C8B-B14F-4D97-AF65-F5344CB8AC3E}">
        <p14:creationId xmlns:p14="http://schemas.microsoft.com/office/powerpoint/2010/main" val="212521147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748</Words>
  <Application>Microsoft Office PowerPoint</Application>
  <PresentationFormat>Breedbeeld</PresentationFormat>
  <Paragraphs>72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Impact</vt:lpstr>
      <vt:lpstr>Badge</vt:lpstr>
      <vt:lpstr>5.2 NEDERLAND NA 1945</vt:lpstr>
      <vt:lpstr>Wederopbouw 1945</vt:lpstr>
      <vt:lpstr>Amerikanisering vanaf jaren 50</vt:lpstr>
      <vt:lpstr>SOCIAAL-CULTURELE VERANDERINGEN NA 1945</vt:lpstr>
      <vt:lpstr>Jongerencultuur vanaf jaren 50</vt:lpstr>
      <vt:lpstr>TWEEDE FEMINISTISCHE GOLF 1 VANAF DE JAREN 60</vt:lpstr>
      <vt:lpstr>TWEEDE FEMINISTISCHE GOLF 2 VANAF DE JAREN 60</vt:lpstr>
      <vt:lpstr>ONTZUILING VANAF DE JAREN 60</vt:lpstr>
      <vt:lpstr>DEMOCRATISERING VANAF DE JAREN 60</vt:lpstr>
      <vt:lpstr>IMMIGRATIE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5.2 NEDERLAND NA 1945</dc:title>
  <dc:creator>Jankees den Otter</dc:creator>
  <cp:lastModifiedBy>Jankees den Otter</cp:lastModifiedBy>
  <cp:revision>1</cp:revision>
  <dcterms:created xsi:type="dcterms:W3CDTF">2023-01-31T09:19:49Z</dcterms:created>
  <dcterms:modified xsi:type="dcterms:W3CDTF">2023-02-02T10:02:37Z</dcterms:modified>
</cp:coreProperties>
</file>